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06"/>
  </p:normalViewPr>
  <p:slideViewPr>
    <p:cSldViewPr snapToGrid="0" snapToObjects="1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ixEGpznyG8" TargetMode="External"/><Relationship Id="rId2" Type="http://schemas.openxmlformats.org/officeDocument/2006/relationships/hyperlink" Target="https://prowritingaid.com/art/1097/what-is-dual-coding-in-education.aspx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edium.com/tech-based-teaching/dont-duel-dual-increasing-learning-through-dual-coding-f4595bb6ecee#:~:text=As%20research%20suggests%2C%20dual%20coding,make%20complex%20ideas%20more%20manageab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discoveryeducation.com/blog/2016/07/01/sketchnoting2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0124-6F24-5A4E-9C88-EBB3999E5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  <a:cs typeface="Arial" panose="020B0604020202020204" pitchFamily="34" charset="0"/>
              </a:rPr>
              <a:t>Blog #1 – Principals of Multimedia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BD4C3-FA50-D747-BAA1-004D10F124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Omar El-Halabi</a:t>
            </a:r>
          </a:p>
        </p:txBody>
      </p:sp>
    </p:spTree>
    <p:extLst>
      <p:ext uri="{BB962C8B-B14F-4D97-AF65-F5344CB8AC3E}">
        <p14:creationId xmlns:p14="http://schemas.microsoft.com/office/powerpoint/2010/main" val="2643047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E8E7-77E7-B742-A73A-CF684E5D4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7986"/>
            <a:ext cx="3846786" cy="224697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Dual Coding can also make PowerPoints: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341E18-F628-3E44-8E1F-42DFB229F532}"/>
              </a:ext>
            </a:extLst>
          </p:cNvPr>
          <p:cNvSpPr txBox="1"/>
          <p:nvPr/>
        </p:nvSpPr>
        <p:spPr>
          <a:xfrm>
            <a:off x="4393324" y="2967335"/>
            <a:ext cx="3405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Very simple to understand 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003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2C57-96B0-AE47-A71C-5C3F74CA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Dual Coding can also make PowerPoints: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39D026-4813-F049-8920-962FC388033E}"/>
              </a:ext>
            </a:extLst>
          </p:cNvPr>
          <p:cNvSpPr txBox="1"/>
          <p:nvPr/>
        </p:nvSpPr>
        <p:spPr>
          <a:xfrm>
            <a:off x="3962400" y="3101262"/>
            <a:ext cx="637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Have similar </a:t>
            </a:r>
            <a:r>
              <a:rPr lang="en-US" dirty="0" err="1">
                <a:latin typeface="Helvetica" pitchFamily="2" charset="0"/>
              </a:rPr>
              <a:t>colours</a:t>
            </a:r>
            <a:r>
              <a:rPr lang="en-US" dirty="0">
                <a:latin typeface="Helvetica" pitchFamily="2" charset="0"/>
              </a:rPr>
              <a:t> and patterns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3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B45C-24A9-B146-A39D-8AD07075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Dual Coding can also make PowerPoints: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4B2BC-0B81-DA4E-8CAD-369D232813B2}"/>
              </a:ext>
            </a:extLst>
          </p:cNvPr>
          <p:cNvSpPr txBox="1"/>
          <p:nvPr/>
        </p:nvSpPr>
        <p:spPr>
          <a:xfrm>
            <a:off x="3930869" y="3101262"/>
            <a:ext cx="644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Display text and visuals on the same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20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9BFD-1DD6-2B42-88FF-98B1BFA1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Dual Coding can also make PowerPoints: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57BF4-092D-9448-A8DE-35059B8B02D7}"/>
              </a:ext>
            </a:extLst>
          </p:cNvPr>
          <p:cNvSpPr txBox="1"/>
          <p:nvPr/>
        </p:nvSpPr>
        <p:spPr>
          <a:xfrm>
            <a:off x="3836276" y="3101262"/>
            <a:ext cx="6138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Contain white space around visuals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95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827D-C9E8-EF40-AB64-2DD3177E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Dual Coding can also make PowerPoints: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85AD8-E627-AF41-9AF2-B26501B28E23}"/>
              </a:ext>
            </a:extLst>
          </p:cNvPr>
          <p:cNvSpPr txBox="1"/>
          <p:nvPr/>
        </p:nvSpPr>
        <p:spPr>
          <a:xfrm>
            <a:off x="4014951" y="3101262"/>
            <a:ext cx="5675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Use specific/minimal fonts to avoid distraction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2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7343-A929-7C42-8A93-F1A3723F9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3EB6C1-8709-9247-BF21-915D260B8E96}"/>
              </a:ext>
            </a:extLst>
          </p:cNvPr>
          <p:cNvSpPr txBox="1"/>
          <p:nvPr/>
        </p:nvSpPr>
        <p:spPr>
          <a:xfrm>
            <a:off x="3731173" y="2543503"/>
            <a:ext cx="796684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Douglas, H. “How Does Dual Coding Improve Learning?” </a:t>
            </a:r>
            <a:r>
              <a:rPr lang="en-US" sz="1400" dirty="0" err="1">
                <a:latin typeface="Helvetica" pitchFamily="2" charset="0"/>
              </a:rPr>
              <a:t>ProWritingAid</a:t>
            </a:r>
            <a:r>
              <a:rPr lang="en-US" sz="1400" dirty="0">
                <a:latin typeface="Helvetica" pitchFamily="2" charset="0"/>
              </a:rPr>
              <a:t>, 18 Jan. 2020, </a:t>
            </a:r>
            <a:r>
              <a:rPr lang="en-US" sz="1400" dirty="0">
                <a:latin typeface="Helvetica" pitchFamily="2" charset="0"/>
                <a:hlinkClick r:id="rId2"/>
              </a:rPr>
              <a:t>https://prowritingaid.com/art/1097/what-is-dual-coding-in-education.aspx</a:t>
            </a:r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Helvetica" pitchFamily="2" charset="0"/>
              </a:rPr>
              <a:t>Kaster</a:t>
            </a:r>
            <a:r>
              <a:rPr lang="en-US" sz="1400" dirty="0">
                <a:latin typeface="Helvetica" pitchFamily="2" charset="0"/>
              </a:rPr>
              <a:t>, A. “Dual Coded Theory” 19 Feb. 2019, </a:t>
            </a:r>
            <a:r>
              <a:rPr lang="en-US" sz="1400" dirty="0">
                <a:latin typeface="Helvetica" pitchFamily="2" charset="0"/>
                <a:hlinkClick r:id="rId3"/>
              </a:rPr>
              <a:t>https://www.youtube.com/watch?v=wixEGpznyG8</a:t>
            </a:r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“Don’t Duel, Dual: Increasing Learning through Dual Coding” Tech-Based Teaching, 17 Oct. 019, </a:t>
            </a:r>
            <a:r>
              <a:rPr lang="en-US" sz="1400" dirty="0">
                <a:latin typeface="Helvetica" pitchFamily="2" charset="0"/>
                <a:hlinkClick r:id="rId4"/>
              </a:rPr>
              <a:t>https://medium.com/tech-based-teaching/dont-duel-dual-increasing-learning-through-dual-coding-f4595bb6ecee#:~:text=As%20research%20suggests%2C%20dual%20coding,make%20complex%20ideas%20more%20manageable</a:t>
            </a:r>
            <a:endParaRPr lang="en-US" sz="1400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BFBE4-AC1A-B240-B8DC-FB7360450590}"/>
              </a:ext>
            </a:extLst>
          </p:cNvPr>
          <p:cNvSpPr txBox="1"/>
          <p:nvPr/>
        </p:nvSpPr>
        <p:spPr>
          <a:xfrm>
            <a:off x="5749158" y="424559"/>
            <a:ext cx="6821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elvetica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17744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7CAF-200A-5947-A22C-1381E0591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128408"/>
            <a:ext cx="3581400" cy="4601183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Helvetica" pitchFamily="2" charset="0"/>
              </a:rPr>
              <a:t>Dual Coding Theory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C326F9-3B63-3E4E-B34A-49270AF3D6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225907"/>
            <a:ext cx="7315200" cy="439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DB23D-F155-0C45-843B-1F8001EFA0F4}"/>
              </a:ext>
            </a:extLst>
          </p:cNvPr>
          <p:cNvSpPr txBox="1"/>
          <p:nvPr/>
        </p:nvSpPr>
        <p:spPr>
          <a:xfrm>
            <a:off x="3868738" y="5622568"/>
            <a:ext cx="77872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/>
              <a:t>Image Retrieved From </a:t>
            </a:r>
            <a:r>
              <a:rPr lang="en-US" sz="700" i="1" dirty="0">
                <a:hlinkClick r:id="rId3"/>
              </a:rPr>
              <a:t>https://blog.discoveryeducation.com/blog/2016/07/01/sketchnoting2</a:t>
            </a:r>
            <a:r>
              <a:rPr lang="en-US" sz="800" dirty="0">
                <a:hlinkClick r:id="rId3"/>
              </a:rPr>
              <a:t>/</a:t>
            </a:r>
            <a:endParaRPr lang="en-US" sz="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3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FDCA-0B6E-F442-8D4D-64980066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7" y="2861642"/>
            <a:ext cx="3272290" cy="97557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What is Dual Coding Theory?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63AD8C-C716-E241-BF85-E74D202E526F}"/>
              </a:ext>
            </a:extLst>
          </p:cNvPr>
          <p:cNvSpPr txBox="1"/>
          <p:nvPr/>
        </p:nvSpPr>
        <p:spPr>
          <a:xfrm>
            <a:off x="3773214" y="2274838"/>
            <a:ext cx="7735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Theorized by Allan </a:t>
            </a:r>
            <a:r>
              <a:rPr lang="en-US" dirty="0" err="1">
                <a:latin typeface="Helvetica" pitchFamily="2" charset="0"/>
              </a:rPr>
              <a:t>Paivio</a:t>
            </a:r>
            <a:r>
              <a:rPr lang="en-US" dirty="0">
                <a:latin typeface="Helvetica" pitchFamily="2" charset="0"/>
              </a:rPr>
              <a:t> in the 1970s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process in which our brains store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Images and words are processed in different areas of our brain</a:t>
            </a: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This theory discusses the idea of combining words (Verbal) and images (Visual)  to boost memory and retention of topics  </a:t>
            </a:r>
          </a:p>
        </p:txBody>
      </p:sp>
    </p:spTree>
    <p:extLst>
      <p:ext uri="{BB962C8B-B14F-4D97-AF65-F5344CB8AC3E}">
        <p14:creationId xmlns:p14="http://schemas.microsoft.com/office/powerpoint/2010/main" val="171212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0E65C-D3E4-8B40-8CE4-868C3AAF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67" y="2966159"/>
            <a:ext cx="3110392" cy="92568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itchFamily="2" charset="0"/>
              </a:rPr>
              <a:t>Benefits of Dual Coding Theory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B9D5C-4098-5040-B518-B98E87FCCB91}"/>
              </a:ext>
            </a:extLst>
          </p:cNvPr>
          <p:cNvSpPr txBox="1"/>
          <p:nvPr/>
        </p:nvSpPr>
        <p:spPr>
          <a:xfrm>
            <a:off x="3752862" y="2413337"/>
            <a:ext cx="77769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Allows individuals to encode new information that allows them to easily remember what they’ve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Dual Coding is a good method to make complex ideas more manageable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Can be done quite easily in a classroom setting and is very enjoyable</a:t>
            </a:r>
          </a:p>
        </p:txBody>
      </p:sp>
    </p:spTree>
    <p:extLst>
      <p:ext uri="{BB962C8B-B14F-4D97-AF65-F5344CB8AC3E}">
        <p14:creationId xmlns:p14="http://schemas.microsoft.com/office/powerpoint/2010/main" val="184480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7C3D-FAF8-E847-8EE3-F921B66E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14" y="1123836"/>
            <a:ext cx="3320598" cy="460118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How does Coding Theory affect the creation of PowerPoints?</a:t>
            </a:r>
          </a:p>
        </p:txBody>
      </p:sp>
      <p:pic>
        <p:nvPicPr>
          <p:cNvPr id="5" name="Content Placeholder 4" descr="A colorful light bulb with business icons">
            <a:extLst>
              <a:ext uri="{FF2B5EF4-FFF2-40B4-BE49-F238E27FC236}">
                <a16:creationId xmlns:a16="http://schemas.microsoft.com/office/drawing/2014/main" id="{35CE9890-D70F-D942-B026-EE80B9689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864670"/>
            <a:ext cx="7315200" cy="5119134"/>
          </a:xfrm>
        </p:spPr>
      </p:pic>
    </p:spTree>
    <p:extLst>
      <p:ext uri="{BB962C8B-B14F-4D97-AF65-F5344CB8AC3E}">
        <p14:creationId xmlns:p14="http://schemas.microsoft.com/office/powerpoint/2010/main" val="2186576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27100-56AE-A840-9CDD-C8C4FCB66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1607" y="2971799"/>
            <a:ext cx="7315200" cy="9144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Helvetica" pitchFamily="2" charset="0"/>
              </a:rPr>
              <a:t>Videos and photographs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don't</a:t>
            </a:r>
            <a:r>
              <a:rPr lang="en-US" dirty="0">
                <a:latin typeface="Helvetica" pitchFamily="2" charset="0"/>
              </a:rPr>
              <a:t> work well for dual coding because they present too much background information that is not needed.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2900A-ADAD-9946-BABB-1FBBE7BCB1CC}"/>
              </a:ext>
            </a:extLst>
          </p:cNvPr>
          <p:cNvSpPr txBox="1"/>
          <p:nvPr/>
        </p:nvSpPr>
        <p:spPr>
          <a:xfrm>
            <a:off x="1376855" y="3136611"/>
            <a:ext cx="2617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173102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7F28A-65FC-2347-896F-A4EA3E49C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8241" y="2971799"/>
            <a:ext cx="7315200" cy="9144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Helvetica" pitchFamily="2" charset="0"/>
              </a:rPr>
              <a:t>Dual Coding only works when the visual representation is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meaningful</a:t>
            </a:r>
            <a:r>
              <a:rPr lang="en-US" dirty="0">
                <a:latin typeface="Helvetica" pitchFamily="2" charset="0"/>
              </a:rPr>
              <a:t>, and it must relate to the directly to the verbal information.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30B5E-D45C-8547-B437-00458A589DD5}"/>
              </a:ext>
            </a:extLst>
          </p:cNvPr>
          <p:cNvSpPr txBox="1"/>
          <p:nvPr/>
        </p:nvSpPr>
        <p:spPr>
          <a:xfrm>
            <a:off x="1460938" y="3136612"/>
            <a:ext cx="1345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84957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CA96E-3804-194C-96A1-CFBDC80F6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6200" y="2971800"/>
            <a:ext cx="7315200" cy="91440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Dual Coding isn’t meant to be pretty, its about presenting information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clearly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B5767-ABD0-AB46-93DD-AACA7B84DD64}"/>
              </a:ext>
            </a:extLst>
          </p:cNvPr>
          <p:cNvSpPr txBox="1"/>
          <p:nvPr/>
        </p:nvSpPr>
        <p:spPr>
          <a:xfrm>
            <a:off x="1450429" y="3121573"/>
            <a:ext cx="10300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13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AE0F-852E-CB48-9152-D1D1BCD1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An example of Dual Coding in PowerPoint:</a:t>
            </a:r>
          </a:p>
        </p:txBody>
      </p:sp>
      <p:pic>
        <p:nvPicPr>
          <p:cNvPr id="4" name="Graphic 3" descr="Puppy with solid fill">
            <a:extLst>
              <a:ext uri="{FF2B5EF4-FFF2-40B4-BE49-F238E27FC236}">
                <a16:creationId xmlns:a16="http://schemas.microsoft.com/office/drawing/2014/main" id="{9A4714D9-3D1B-EF48-AADE-C02B9396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9854" y="1460937"/>
            <a:ext cx="932793" cy="932793"/>
          </a:xfrm>
          <a:prstGeom prst="rect">
            <a:avLst/>
          </a:prstGeom>
        </p:spPr>
      </p:pic>
      <p:sp>
        <p:nvSpPr>
          <p:cNvPr id="7" name="Graphic 5" descr="Brain in head with solid fill">
            <a:extLst>
              <a:ext uri="{FF2B5EF4-FFF2-40B4-BE49-F238E27FC236}">
                <a16:creationId xmlns:a16="http://schemas.microsoft.com/office/drawing/2014/main" id="{034538A1-2B44-FE4C-81DF-8A4A43CEF455}"/>
              </a:ext>
            </a:extLst>
          </p:cNvPr>
          <p:cNvSpPr/>
          <p:nvPr/>
        </p:nvSpPr>
        <p:spPr>
          <a:xfrm>
            <a:off x="6203972" y="3891328"/>
            <a:ext cx="1523519" cy="1602589"/>
          </a:xfrm>
          <a:custGeom>
            <a:avLst/>
            <a:gdLst>
              <a:gd name="connsiteX0" fmla="*/ 769605 w 1145147"/>
              <a:gd name="connsiteY0" fmla="*/ 552122 h 1346638"/>
              <a:gd name="connsiteX1" fmla="*/ 619792 w 1145147"/>
              <a:gd name="connsiteY1" fmla="*/ 552122 h 1346638"/>
              <a:gd name="connsiteX2" fmla="*/ 503644 w 1145147"/>
              <a:gd name="connsiteY2" fmla="*/ 666586 h 1346638"/>
              <a:gd name="connsiteX3" fmla="*/ 503644 w 1145147"/>
              <a:gd name="connsiteY3" fmla="*/ 791150 h 1346638"/>
              <a:gd name="connsiteX4" fmla="*/ 427896 w 1145147"/>
              <a:gd name="connsiteY4" fmla="*/ 791150 h 1346638"/>
              <a:gd name="connsiteX5" fmla="*/ 427896 w 1145147"/>
              <a:gd name="connsiteY5" fmla="*/ 691835 h 1346638"/>
              <a:gd name="connsiteX6" fmla="*/ 404329 w 1145147"/>
              <a:gd name="connsiteY6" fmla="*/ 582421 h 1346638"/>
              <a:gd name="connsiteX7" fmla="*/ 353831 w 1145147"/>
              <a:gd name="connsiteY7" fmla="*/ 538655 h 1346638"/>
              <a:gd name="connsiteX8" fmla="*/ 316798 w 1145147"/>
              <a:gd name="connsiteY8" fmla="*/ 506673 h 1346638"/>
              <a:gd name="connsiteX9" fmla="*/ 305015 w 1145147"/>
              <a:gd name="connsiteY9" fmla="*/ 483107 h 1346638"/>
              <a:gd name="connsiteX10" fmla="*/ 367297 w 1145147"/>
              <a:gd name="connsiteY10" fmla="*/ 474690 h 1346638"/>
              <a:gd name="connsiteX11" fmla="*/ 385813 w 1145147"/>
              <a:gd name="connsiteY11" fmla="*/ 457857 h 1346638"/>
              <a:gd name="connsiteX12" fmla="*/ 372347 w 1145147"/>
              <a:gd name="connsiteY12" fmla="*/ 435974 h 1346638"/>
              <a:gd name="connsiteX13" fmla="*/ 294915 w 1145147"/>
              <a:gd name="connsiteY13" fmla="*/ 444391 h 1346638"/>
              <a:gd name="connsiteX14" fmla="*/ 293232 w 1145147"/>
              <a:gd name="connsiteY14" fmla="*/ 435974 h 1346638"/>
              <a:gd name="connsiteX15" fmla="*/ 298282 w 1145147"/>
              <a:gd name="connsiteY15" fmla="*/ 390525 h 1346638"/>
              <a:gd name="connsiteX16" fmla="*/ 377397 w 1145147"/>
              <a:gd name="connsiteY16" fmla="*/ 328243 h 1346638"/>
              <a:gd name="connsiteX17" fmla="*/ 397596 w 1145147"/>
              <a:gd name="connsiteY17" fmla="*/ 323193 h 1346638"/>
              <a:gd name="connsiteX18" fmla="*/ 402646 w 1145147"/>
              <a:gd name="connsiteY18" fmla="*/ 321510 h 1346638"/>
              <a:gd name="connsiteX19" fmla="*/ 404329 w 1145147"/>
              <a:gd name="connsiteY19" fmla="*/ 321510 h 1346638"/>
              <a:gd name="connsiteX20" fmla="*/ 426212 w 1145147"/>
              <a:gd name="connsiteY20" fmla="*/ 326560 h 1346638"/>
              <a:gd name="connsiteX21" fmla="*/ 434629 w 1145147"/>
              <a:gd name="connsiteY21" fmla="*/ 328243 h 1346638"/>
              <a:gd name="connsiteX22" fmla="*/ 444729 w 1145147"/>
              <a:gd name="connsiteY22" fmla="*/ 329926 h 1346638"/>
              <a:gd name="connsiteX23" fmla="*/ 468295 w 1145147"/>
              <a:gd name="connsiteY23" fmla="*/ 400625 h 1346638"/>
              <a:gd name="connsiteX24" fmla="*/ 434629 w 1145147"/>
              <a:gd name="connsiteY24" fmla="*/ 466274 h 1346638"/>
              <a:gd name="connsiteX25" fmla="*/ 432946 w 1145147"/>
              <a:gd name="connsiteY25" fmla="*/ 493206 h 1346638"/>
              <a:gd name="connsiteX26" fmla="*/ 458195 w 1145147"/>
              <a:gd name="connsiteY26" fmla="*/ 494890 h 1346638"/>
              <a:gd name="connsiteX27" fmla="*/ 486811 w 1145147"/>
              <a:gd name="connsiteY27" fmla="*/ 459540 h 1346638"/>
              <a:gd name="connsiteX28" fmla="*/ 488494 w 1145147"/>
              <a:gd name="connsiteY28" fmla="*/ 459540 h 1346638"/>
              <a:gd name="connsiteX29" fmla="*/ 570976 w 1145147"/>
              <a:gd name="connsiteY29" fmla="*/ 434291 h 1346638"/>
              <a:gd name="connsiteX30" fmla="*/ 579393 w 1145147"/>
              <a:gd name="connsiteY30" fmla="*/ 422508 h 1346638"/>
              <a:gd name="connsiteX31" fmla="*/ 576026 w 1145147"/>
              <a:gd name="connsiteY31" fmla="*/ 409041 h 1346638"/>
              <a:gd name="connsiteX32" fmla="*/ 550776 w 1145147"/>
              <a:gd name="connsiteY32" fmla="*/ 403992 h 1346638"/>
              <a:gd name="connsiteX33" fmla="*/ 501961 w 1145147"/>
              <a:gd name="connsiteY33" fmla="*/ 420824 h 1346638"/>
              <a:gd name="connsiteX34" fmla="*/ 505327 w 1145147"/>
              <a:gd name="connsiteY34" fmla="*/ 403992 h 1346638"/>
              <a:gd name="connsiteX35" fmla="*/ 495228 w 1145147"/>
              <a:gd name="connsiteY35" fmla="*/ 341709 h 1346638"/>
              <a:gd name="connsiteX36" fmla="*/ 535627 w 1145147"/>
              <a:gd name="connsiteY36" fmla="*/ 345076 h 1346638"/>
              <a:gd name="connsiteX37" fmla="*/ 570976 w 1145147"/>
              <a:gd name="connsiteY37" fmla="*/ 341709 h 1346638"/>
              <a:gd name="connsiteX38" fmla="*/ 655141 w 1145147"/>
              <a:gd name="connsiteY38" fmla="*/ 395575 h 1346638"/>
              <a:gd name="connsiteX39" fmla="*/ 739306 w 1145147"/>
              <a:gd name="connsiteY39" fmla="*/ 493206 h 1346638"/>
              <a:gd name="connsiteX40" fmla="*/ 747722 w 1145147"/>
              <a:gd name="connsiteY40" fmla="*/ 511723 h 1346638"/>
              <a:gd name="connsiteX41" fmla="*/ 767922 w 1145147"/>
              <a:gd name="connsiteY41" fmla="*/ 511723 h 1346638"/>
              <a:gd name="connsiteX42" fmla="*/ 776338 w 1145147"/>
              <a:gd name="connsiteY42" fmla="*/ 493206 h 1346638"/>
              <a:gd name="connsiteX43" fmla="*/ 730889 w 1145147"/>
              <a:gd name="connsiteY43" fmla="*/ 400625 h 1346638"/>
              <a:gd name="connsiteX44" fmla="*/ 789805 w 1145147"/>
              <a:gd name="connsiteY44" fmla="*/ 370326 h 1346638"/>
              <a:gd name="connsiteX45" fmla="*/ 788121 w 1145147"/>
              <a:gd name="connsiteY45" fmla="*/ 343393 h 1346638"/>
              <a:gd name="connsiteX46" fmla="*/ 761189 w 1145147"/>
              <a:gd name="connsiteY46" fmla="*/ 345076 h 1346638"/>
              <a:gd name="connsiteX47" fmla="*/ 698907 w 1145147"/>
              <a:gd name="connsiteY47" fmla="*/ 361909 h 1346638"/>
              <a:gd name="connsiteX48" fmla="*/ 611375 w 1145147"/>
              <a:gd name="connsiteY48" fmla="*/ 329926 h 1346638"/>
              <a:gd name="connsiteX49" fmla="*/ 677024 w 1145147"/>
              <a:gd name="connsiteY49" fmla="*/ 272694 h 1346638"/>
              <a:gd name="connsiteX50" fmla="*/ 670291 w 1145147"/>
              <a:gd name="connsiteY50" fmla="*/ 245762 h 1346638"/>
              <a:gd name="connsiteX51" fmla="*/ 645041 w 1145147"/>
              <a:gd name="connsiteY51" fmla="*/ 252495 h 1346638"/>
              <a:gd name="connsiteX52" fmla="*/ 459878 w 1145147"/>
              <a:gd name="connsiteY52" fmla="*/ 296260 h 1346638"/>
              <a:gd name="connsiteX53" fmla="*/ 488494 w 1145147"/>
              <a:gd name="connsiteY53" fmla="*/ 220512 h 1346638"/>
              <a:gd name="connsiteX54" fmla="*/ 478395 w 1145147"/>
              <a:gd name="connsiteY54" fmla="*/ 203679 h 1346638"/>
              <a:gd name="connsiteX55" fmla="*/ 458195 w 1145147"/>
              <a:gd name="connsiteY55" fmla="*/ 205362 h 1346638"/>
              <a:gd name="connsiteX56" fmla="*/ 449779 w 1145147"/>
              <a:gd name="connsiteY56" fmla="*/ 223879 h 1346638"/>
              <a:gd name="connsiteX57" fmla="*/ 389180 w 1145147"/>
              <a:gd name="connsiteY57" fmla="*/ 287844 h 1346638"/>
              <a:gd name="connsiteX58" fmla="*/ 372347 w 1145147"/>
              <a:gd name="connsiteY58" fmla="*/ 292894 h 1346638"/>
              <a:gd name="connsiteX59" fmla="*/ 315115 w 1145147"/>
              <a:gd name="connsiteY59" fmla="*/ 244078 h 1346638"/>
              <a:gd name="connsiteX60" fmla="*/ 296598 w 1145147"/>
              <a:gd name="connsiteY60" fmla="*/ 249128 h 1346638"/>
              <a:gd name="connsiteX61" fmla="*/ 291549 w 1145147"/>
              <a:gd name="connsiteY61" fmla="*/ 269328 h 1346638"/>
              <a:gd name="connsiteX62" fmla="*/ 306698 w 1145147"/>
              <a:gd name="connsiteY62" fmla="*/ 282794 h 1346638"/>
              <a:gd name="connsiteX63" fmla="*/ 336998 w 1145147"/>
              <a:gd name="connsiteY63" fmla="*/ 308044 h 1346638"/>
              <a:gd name="connsiteX64" fmla="*/ 336998 w 1145147"/>
              <a:gd name="connsiteY64" fmla="*/ 309727 h 1346638"/>
              <a:gd name="connsiteX65" fmla="*/ 267982 w 1145147"/>
              <a:gd name="connsiteY65" fmla="*/ 380425 h 1346638"/>
              <a:gd name="connsiteX66" fmla="*/ 262932 w 1145147"/>
              <a:gd name="connsiteY66" fmla="*/ 403992 h 1346638"/>
              <a:gd name="connsiteX67" fmla="*/ 254516 w 1145147"/>
              <a:gd name="connsiteY67" fmla="*/ 392208 h 1346638"/>
              <a:gd name="connsiteX68" fmla="*/ 241050 w 1145147"/>
              <a:gd name="connsiteY68" fmla="*/ 346759 h 1346638"/>
              <a:gd name="connsiteX69" fmla="*/ 229267 w 1145147"/>
              <a:gd name="connsiteY69" fmla="*/ 331610 h 1346638"/>
              <a:gd name="connsiteX70" fmla="*/ 210750 w 1145147"/>
              <a:gd name="connsiteY70" fmla="*/ 334976 h 1346638"/>
              <a:gd name="connsiteX71" fmla="*/ 205700 w 1145147"/>
              <a:gd name="connsiteY71" fmla="*/ 353493 h 1346638"/>
              <a:gd name="connsiteX72" fmla="*/ 224217 w 1145147"/>
              <a:gd name="connsiteY72" fmla="*/ 409041 h 1346638"/>
              <a:gd name="connsiteX73" fmla="*/ 266299 w 1145147"/>
              <a:gd name="connsiteY73" fmla="*/ 447757 h 1346638"/>
              <a:gd name="connsiteX74" fmla="*/ 288182 w 1145147"/>
              <a:gd name="connsiteY74" fmla="*/ 516772 h 1346638"/>
              <a:gd name="connsiteX75" fmla="*/ 244416 w 1145147"/>
              <a:gd name="connsiteY75" fmla="*/ 553805 h 1346638"/>
              <a:gd name="connsiteX76" fmla="*/ 234316 w 1145147"/>
              <a:gd name="connsiteY76" fmla="*/ 570638 h 1346638"/>
              <a:gd name="connsiteX77" fmla="*/ 244416 w 1145147"/>
              <a:gd name="connsiteY77" fmla="*/ 587471 h 1346638"/>
              <a:gd name="connsiteX78" fmla="*/ 262932 w 1145147"/>
              <a:gd name="connsiteY78" fmla="*/ 585788 h 1346638"/>
              <a:gd name="connsiteX79" fmla="*/ 308382 w 1145147"/>
              <a:gd name="connsiteY79" fmla="*/ 547072 h 1346638"/>
              <a:gd name="connsiteX80" fmla="*/ 338681 w 1145147"/>
              <a:gd name="connsiteY80" fmla="*/ 568955 h 1346638"/>
              <a:gd name="connsiteX81" fmla="*/ 382447 w 1145147"/>
              <a:gd name="connsiteY81" fmla="*/ 605987 h 1346638"/>
              <a:gd name="connsiteX82" fmla="*/ 397596 w 1145147"/>
              <a:gd name="connsiteY82" fmla="*/ 690152 h 1346638"/>
              <a:gd name="connsiteX83" fmla="*/ 397596 w 1145147"/>
              <a:gd name="connsiteY83" fmla="*/ 791150 h 1346638"/>
              <a:gd name="connsiteX84" fmla="*/ 320165 w 1145147"/>
              <a:gd name="connsiteY84" fmla="*/ 791150 h 1346638"/>
              <a:gd name="connsiteX85" fmla="*/ 252833 w 1145147"/>
              <a:gd name="connsiteY85" fmla="*/ 656486 h 1346638"/>
              <a:gd name="connsiteX86" fmla="*/ 146785 w 1145147"/>
              <a:gd name="connsiteY86" fmla="*/ 543705 h 1346638"/>
              <a:gd name="connsiteX87" fmla="*/ 145102 w 1145147"/>
              <a:gd name="connsiteY87" fmla="*/ 531922 h 1346638"/>
              <a:gd name="connsiteX88" fmla="*/ 150151 w 1145147"/>
              <a:gd name="connsiteY88" fmla="*/ 397258 h 1346638"/>
              <a:gd name="connsiteX89" fmla="*/ 145102 w 1145147"/>
              <a:gd name="connsiteY89" fmla="*/ 361909 h 1346638"/>
              <a:gd name="connsiteX90" fmla="*/ 237683 w 1145147"/>
              <a:gd name="connsiteY90" fmla="*/ 250811 h 1346638"/>
              <a:gd name="connsiteX91" fmla="*/ 347097 w 1145147"/>
              <a:gd name="connsiteY91" fmla="*/ 173380 h 1346638"/>
              <a:gd name="connsiteX92" fmla="*/ 374030 w 1145147"/>
              <a:gd name="connsiteY92" fmla="*/ 176746 h 1346638"/>
              <a:gd name="connsiteX93" fmla="*/ 454828 w 1145147"/>
              <a:gd name="connsiteY93" fmla="*/ 136347 h 1346638"/>
              <a:gd name="connsiteX94" fmla="*/ 540677 w 1145147"/>
              <a:gd name="connsiteY94" fmla="*/ 166646 h 1346638"/>
              <a:gd name="connsiteX95" fmla="*/ 641674 w 1145147"/>
              <a:gd name="connsiteY95" fmla="*/ 151497 h 1346638"/>
              <a:gd name="connsiteX96" fmla="*/ 715740 w 1145147"/>
              <a:gd name="connsiteY96" fmla="*/ 222195 h 1346638"/>
              <a:gd name="connsiteX97" fmla="*/ 722473 w 1145147"/>
              <a:gd name="connsiteY97" fmla="*/ 222195 h 1346638"/>
              <a:gd name="connsiteX98" fmla="*/ 838620 w 1145147"/>
              <a:gd name="connsiteY98" fmla="*/ 336660 h 1346638"/>
              <a:gd name="connsiteX99" fmla="*/ 838620 w 1145147"/>
              <a:gd name="connsiteY99" fmla="*/ 341709 h 1346638"/>
              <a:gd name="connsiteX100" fmla="*/ 895852 w 1145147"/>
              <a:gd name="connsiteY100" fmla="*/ 449441 h 1346638"/>
              <a:gd name="connsiteX101" fmla="*/ 769605 w 1145147"/>
              <a:gd name="connsiteY101" fmla="*/ 552122 h 1346638"/>
              <a:gd name="connsiteX102" fmla="*/ 1128148 w 1145147"/>
              <a:gd name="connsiteY102" fmla="*/ 728868 h 1346638"/>
              <a:gd name="connsiteX103" fmla="*/ 1012000 w 1145147"/>
              <a:gd name="connsiteY103" fmla="*/ 528556 h 1346638"/>
              <a:gd name="connsiteX104" fmla="*/ 1012000 w 1145147"/>
              <a:gd name="connsiteY104" fmla="*/ 521822 h 1346638"/>
              <a:gd name="connsiteX105" fmla="*/ 764555 w 1145147"/>
              <a:gd name="connsiteY105" fmla="*/ 70699 h 1346638"/>
              <a:gd name="connsiteX106" fmla="*/ 247783 w 1145147"/>
              <a:gd name="connsiteY106" fmla="*/ 70699 h 1346638"/>
              <a:gd name="connsiteX107" fmla="*/ 338 w 1145147"/>
              <a:gd name="connsiteY107" fmla="*/ 521822 h 1346638"/>
              <a:gd name="connsiteX108" fmla="*/ 198967 w 1145147"/>
              <a:gd name="connsiteY108" fmla="*/ 925814 h 1346638"/>
              <a:gd name="connsiteX109" fmla="*/ 198967 w 1145147"/>
              <a:gd name="connsiteY109" fmla="*/ 1346638 h 1346638"/>
              <a:gd name="connsiteX110" fmla="*/ 730889 w 1145147"/>
              <a:gd name="connsiteY110" fmla="*/ 1346638 h 1346638"/>
              <a:gd name="connsiteX111" fmla="*/ 730889 w 1145147"/>
              <a:gd name="connsiteY111" fmla="*/ 1146326 h 1346638"/>
              <a:gd name="connsiteX112" fmla="*/ 813371 w 1145147"/>
              <a:gd name="connsiteY112" fmla="*/ 1146326 h 1346638"/>
              <a:gd name="connsiteX113" fmla="*/ 954768 w 1145147"/>
              <a:gd name="connsiteY113" fmla="*/ 1087410 h 1346638"/>
              <a:gd name="connsiteX114" fmla="*/ 1012000 w 1145147"/>
              <a:gd name="connsiteY114" fmla="*/ 946013 h 1346638"/>
              <a:gd name="connsiteX115" fmla="*/ 1012000 w 1145147"/>
              <a:gd name="connsiteY115" fmla="*/ 845016 h 1346638"/>
              <a:gd name="connsiteX116" fmla="*/ 1086065 w 1145147"/>
              <a:gd name="connsiteY116" fmla="*/ 845016 h 1346638"/>
              <a:gd name="connsiteX117" fmla="*/ 1128148 w 1145147"/>
              <a:gd name="connsiteY117" fmla="*/ 728868 h 134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145147" h="1346638">
                <a:moveTo>
                  <a:pt x="769605" y="552122"/>
                </a:moveTo>
                <a:lnTo>
                  <a:pt x="619792" y="552122"/>
                </a:lnTo>
                <a:cubicBezTo>
                  <a:pt x="555826" y="552122"/>
                  <a:pt x="503644" y="602621"/>
                  <a:pt x="503644" y="666586"/>
                </a:cubicBezTo>
                <a:lnTo>
                  <a:pt x="503644" y="791150"/>
                </a:lnTo>
                <a:lnTo>
                  <a:pt x="427896" y="791150"/>
                </a:lnTo>
                <a:lnTo>
                  <a:pt x="427896" y="691835"/>
                </a:lnTo>
                <a:cubicBezTo>
                  <a:pt x="427896" y="656486"/>
                  <a:pt x="429579" y="611037"/>
                  <a:pt x="404329" y="582421"/>
                </a:cubicBezTo>
                <a:cubicBezTo>
                  <a:pt x="389180" y="565588"/>
                  <a:pt x="372347" y="552122"/>
                  <a:pt x="353831" y="538655"/>
                </a:cubicBezTo>
                <a:cubicBezTo>
                  <a:pt x="340364" y="530239"/>
                  <a:pt x="326898" y="520139"/>
                  <a:pt x="316798" y="506673"/>
                </a:cubicBezTo>
                <a:cubicBezTo>
                  <a:pt x="311748" y="499940"/>
                  <a:pt x="308382" y="491523"/>
                  <a:pt x="305015" y="483107"/>
                </a:cubicBezTo>
                <a:cubicBezTo>
                  <a:pt x="325214" y="474690"/>
                  <a:pt x="347097" y="473007"/>
                  <a:pt x="367297" y="474690"/>
                </a:cubicBezTo>
                <a:cubicBezTo>
                  <a:pt x="377397" y="474690"/>
                  <a:pt x="385813" y="467957"/>
                  <a:pt x="385813" y="457857"/>
                </a:cubicBezTo>
                <a:cubicBezTo>
                  <a:pt x="387497" y="447757"/>
                  <a:pt x="380763" y="439341"/>
                  <a:pt x="372347" y="435974"/>
                </a:cubicBezTo>
                <a:cubicBezTo>
                  <a:pt x="347097" y="432608"/>
                  <a:pt x="320165" y="435974"/>
                  <a:pt x="294915" y="444391"/>
                </a:cubicBezTo>
                <a:cubicBezTo>
                  <a:pt x="294915" y="441024"/>
                  <a:pt x="294915" y="437657"/>
                  <a:pt x="293232" y="435974"/>
                </a:cubicBezTo>
                <a:cubicBezTo>
                  <a:pt x="291549" y="420824"/>
                  <a:pt x="294915" y="405675"/>
                  <a:pt x="298282" y="390525"/>
                </a:cubicBezTo>
                <a:cubicBezTo>
                  <a:pt x="311748" y="355176"/>
                  <a:pt x="345414" y="340026"/>
                  <a:pt x="377397" y="328243"/>
                </a:cubicBezTo>
                <a:cubicBezTo>
                  <a:pt x="382447" y="326560"/>
                  <a:pt x="389180" y="324877"/>
                  <a:pt x="397596" y="323193"/>
                </a:cubicBezTo>
                <a:lnTo>
                  <a:pt x="402646" y="321510"/>
                </a:lnTo>
                <a:lnTo>
                  <a:pt x="404329" y="321510"/>
                </a:lnTo>
                <a:cubicBezTo>
                  <a:pt x="412746" y="323193"/>
                  <a:pt x="419479" y="324877"/>
                  <a:pt x="426212" y="326560"/>
                </a:cubicBezTo>
                <a:lnTo>
                  <a:pt x="434629" y="328243"/>
                </a:lnTo>
                <a:lnTo>
                  <a:pt x="444729" y="329926"/>
                </a:lnTo>
                <a:cubicBezTo>
                  <a:pt x="461562" y="350126"/>
                  <a:pt x="469978" y="375375"/>
                  <a:pt x="468295" y="400625"/>
                </a:cubicBezTo>
                <a:cubicBezTo>
                  <a:pt x="466612" y="425874"/>
                  <a:pt x="454828" y="449441"/>
                  <a:pt x="434629" y="466274"/>
                </a:cubicBezTo>
                <a:cubicBezTo>
                  <a:pt x="427896" y="473007"/>
                  <a:pt x="426212" y="484790"/>
                  <a:pt x="432946" y="493206"/>
                </a:cubicBezTo>
                <a:cubicBezTo>
                  <a:pt x="439679" y="499940"/>
                  <a:pt x="449779" y="501623"/>
                  <a:pt x="458195" y="494890"/>
                </a:cubicBezTo>
                <a:cubicBezTo>
                  <a:pt x="469978" y="484790"/>
                  <a:pt x="480078" y="473007"/>
                  <a:pt x="486811" y="459540"/>
                </a:cubicBezTo>
                <a:lnTo>
                  <a:pt x="488494" y="459540"/>
                </a:lnTo>
                <a:cubicBezTo>
                  <a:pt x="517110" y="456174"/>
                  <a:pt x="545727" y="447757"/>
                  <a:pt x="570976" y="434291"/>
                </a:cubicBezTo>
                <a:cubicBezTo>
                  <a:pt x="574343" y="430924"/>
                  <a:pt x="577709" y="427558"/>
                  <a:pt x="579393" y="422508"/>
                </a:cubicBezTo>
                <a:cubicBezTo>
                  <a:pt x="581076" y="417458"/>
                  <a:pt x="579393" y="412408"/>
                  <a:pt x="576026" y="409041"/>
                </a:cubicBezTo>
                <a:cubicBezTo>
                  <a:pt x="569293" y="400625"/>
                  <a:pt x="559193" y="398942"/>
                  <a:pt x="550776" y="403992"/>
                </a:cubicBezTo>
                <a:cubicBezTo>
                  <a:pt x="535627" y="412408"/>
                  <a:pt x="520477" y="419141"/>
                  <a:pt x="501961" y="420824"/>
                </a:cubicBezTo>
                <a:cubicBezTo>
                  <a:pt x="503644" y="415775"/>
                  <a:pt x="505327" y="409041"/>
                  <a:pt x="505327" y="403992"/>
                </a:cubicBezTo>
                <a:cubicBezTo>
                  <a:pt x="507011" y="382109"/>
                  <a:pt x="503644" y="360226"/>
                  <a:pt x="495228" y="341709"/>
                </a:cubicBezTo>
                <a:cubicBezTo>
                  <a:pt x="508694" y="343393"/>
                  <a:pt x="522160" y="345076"/>
                  <a:pt x="535627" y="345076"/>
                </a:cubicBezTo>
                <a:cubicBezTo>
                  <a:pt x="547410" y="345076"/>
                  <a:pt x="559193" y="343393"/>
                  <a:pt x="570976" y="341709"/>
                </a:cubicBezTo>
                <a:cubicBezTo>
                  <a:pt x="592859" y="368642"/>
                  <a:pt x="621475" y="387159"/>
                  <a:pt x="655141" y="395575"/>
                </a:cubicBezTo>
                <a:cubicBezTo>
                  <a:pt x="698907" y="417458"/>
                  <a:pt x="739306" y="446074"/>
                  <a:pt x="739306" y="493206"/>
                </a:cubicBezTo>
                <a:cubicBezTo>
                  <a:pt x="739306" y="499940"/>
                  <a:pt x="742672" y="508356"/>
                  <a:pt x="747722" y="511723"/>
                </a:cubicBezTo>
                <a:cubicBezTo>
                  <a:pt x="754455" y="515089"/>
                  <a:pt x="761189" y="515089"/>
                  <a:pt x="767922" y="511723"/>
                </a:cubicBezTo>
                <a:cubicBezTo>
                  <a:pt x="774655" y="508356"/>
                  <a:pt x="778022" y="499940"/>
                  <a:pt x="776338" y="493206"/>
                </a:cubicBezTo>
                <a:cubicBezTo>
                  <a:pt x="776338" y="456174"/>
                  <a:pt x="759505" y="422508"/>
                  <a:pt x="730889" y="400625"/>
                </a:cubicBezTo>
                <a:cubicBezTo>
                  <a:pt x="754455" y="398942"/>
                  <a:pt x="774655" y="387159"/>
                  <a:pt x="789805" y="370326"/>
                </a:cubicBezTo>
                <a:cubicBezTo>
                  <a:pt x="796538" y="361909"/>
                  <a:pt x="794855" y="350126"/>
                  <a:pt x="788121" y="343393"/>
                </a:cubicBezTo>
                <a:cubicBezTo>
                  <a:pt x="779705" y="336660"/>
                  <a:pt x="767922" y="338343"/>
                  <a:pt x="761189" y="345076"/>
                </a:cubicBezTo>
                <a:cubicBezTo>
                  <a:pt x="752772" y="355176"/>
                  <a:pt x="730889" y="363592"/>
                  <a:pt x="698907" y="361909"/>
                </a:cubicBezTo>
                <a:cubicBezTo>
                  <a:pt x="666924" y="361909"/>
                  <a:pt x="634941" y="350126"/>
                  <a:pt x="611375" y="329926"/>
                </a:cubicBezTo>
                <a:cubicBezTo>
                  <a:pt x="638308" y="318143"/>
                  <a:pt x="661874" y="297944"/>
                  <a:pt x="677024" y="272694"/>
                </a:cubicBezTo>
                <a:cubicBezTo>
                  <a:pt x="682074" y="264278"/>
                  <a:pt x="678707" y="252495"/>
                  <a:pt x="670291" y="245762"/>
                </a:cubicBezTo>
                <a:cubicBezTo>
                  <a:pt x="661874" y="240712"/>
                  <a:pt x="650091" y="244078"/>
                  <a:pt x="645041" y="252495"/>
                </a:cubicBezTo>
                <a:cubicBezTo>
                  <a:pt x="616425" y="304677"/>
                  <a:pt x="555826" y="319827"/>
                  <a:pt x="459878" y="296260"/>
                </a:cubicBezTo>
                <a:cubicBezTo>
                  <a:pt x="481761" y="277744"/>
                  <a:pt x="491861" y="249128"/>
                  <a:pt x="488494" y="220512"/>
                </a:cubicBezTo>
                <a:cubicBezTo>
                  <a:pt x="488494" y="213779"/>
                  <a:pt x="485128" y="207046"/>
                  <a:pt x="478395" y="203679"/>
                </a:cubicBezTo>
                <a:cubicBezTo>
                  <a:pt x="471661" y="200312"/>
                  <a:pt x="464928" y="200312"/>
                  <a:pt x="458195" y="205362"/>
                </a:cubicBezTo>
                <a:cubicBezTo>
                  <a:pt x="451462" y="208729"/>
                  <a:pt x="449779" y="217145"/>
                  <a:pt x="449779" y="223879"/>
                </a:cubicBezTo>
                <a:cubicBezTo>
                  <a:pt x="451462" y="267644"/>
                  <a:pt x="427896" y="276061"/>
                  <a:pt x="389180" y="287844"/>
                </a:cubicBezTo>
                <a:cubicBezTo>
                  <a:pt x="384130" y="289527"/>
                  <a:pt x="377397" y="291211"/>
                  <a:pt x="372347" y="292894"/>
                </a:cubicBezTo>
                <a:cubicBezTo>
                  <a:pt x="362247" y="269328"/>
                  <a:pt x="340364" y="250811"/>
                  <a:pt x="315115" y="244078"/>
                </a:cubicBezTo>
                <a:cubicBezTo>
                  <a:pt x="308382" y="242395"/>
                  <a:pt x="301648" y="244078"/>
                  <a:pt x="296598" y="249128"/>
                </a:cubicBezTo>
                <a:cubicBezTo>
                  <a:pt x="291549" y="254178"/>
                  <a:pt x="289865" y="260911"/>
                  <a:pt x="291549" y="269328"/>
                </a:cubicBezTo>
                <a:cubicBezTo>
                  <a:pt x="293232" y="276061"/>
                  <a:pt x="298282" y="281111"/>
                  <a:pt x="306698" y="282794"/>
                </a:cubicBezTo>
                <a:cubicBezTo>
                  <a:pt x="320165" y="286161"/>
                  <a:pt x="330264" y="296260"/>
                  <a:pt x="336998" y="308044"/>
                </a:cubicBezTo>
                <a:lnTo>
                  <a:pt x="336998" y="309727"/>
                </a:lnTo>
                <a:cubicBezTo>
                  <a:pt x="305015" y="323193"/>
                  <a:pt x="279765" y="348443"/>
                  <a:pt x="267982" y="380425"/>
                </a:cubicBezTo>
                <a:cubicBezTo>
                  <a:pt x="264616" y="387159"/>
                  <a:pt x="262932" y="395575"/>
                  <a:pt x="262932" y="403992"/>
                </a:cubicBezTo>
                <a:cubicBezTo>
                  <a:pt x="259566" y="400625"/>
                  <a:pt x="256199" y="397258"/>
                  <a:pt x="254516" y="392208"/>
                </a:cubicBezTo>
                <a:cubicBezTo>
                  <a:pt x="247783" y="378742"/>
                  <a:pt x="242733" y="361909"/>
                  <a:pt x="241050" y="346759"/>
                </a:cubicBezTo>
                <a:cubicBezTo>
                  <a:pt x="239366" y="340026"/>
                  <a:pt x="234316" y="333293"/>
                  <a:pt x="229267" y="331610"/>
                </a:cubicBezTo>
                <a:cubicBezTo>
                  <a:pt x="222533" y="328243"/>
                  <a:pt x="215800" y="329926"/>
                  <a:pt x="210750" y="334976"/>
                </a:cubicBezTo>
                <a:cubicBezTo>
                  <a:pt x="205700" y="340026"/>
                  <a:pt x="202334" y="346759"/>
                  <a:pt x="205700" y="353493"/>
                </a:cubicBezTo>
                <a:cubicBezTo>
                  <a:pt x="209067" y="373692"/>
                  <a:pt x="214117" y="392208"/>
                  <a:pt x="224217" y="409041"/>
                </a:cubicBezTo>
                <a:cubicBezTo>
                  <a:pt x="234316" y="425874"/>
                  <a:pt x="247783" y="439341"/>
                  <a:pt x="266299" y="447757"/>
                </a:cubicBezTo>
                <a:cubicBezTo>
                  <a:pt x="267982" y="471323"/>
                  <a:pt x="276399" y="494890"/>
                  <a:pt x="288182" y="516772"/>
                </a:cubicBezTo>
                <a:cubicBezTo>
                  <a:pt x="276399" y="531922"/>
                  <a:pt x="261249" y="543705"/>
                  <a:pt x="244416" y="553805"/>
                </a:cubicBezTo>
                <a:cubicBezTo>
                  <a:pt x="239366" y="557172"/>
                  <a:pt x="236000" y="563905"/>
                  <a:pt x="234316" y="570638"/>
                </a:cubicBezTo>
                <a:cubicBezTo>
                  <a:pt x="234316" y="577371"/>
                  <a:pt x="237683" y="584104"/>
                  <a:pt x="244416" y="587471"/>
                </a:cubicBezTo>
                <a:cubicBezTo>
                  <a:pt x="251149" y="590838"/>
                  <a:pt x="257883" y="590838"/>
                  <a:pt x="262932" y="585788"/>
                </a:cubicBezTo>
                <a:cubicBezTo>
                  <a:pt x="279765" y="574005"/>
                  <a:pt x="294915" y="562222"/>
                  <a:pt x="308382" y="547072"/>
                </a:cubicBezTo>
                <a:cubicBezTo>
                  <a:pt x="318481" y="555488"/>
                  <a:pt x="328581" y="562222"/>
                  <a:pt x="338681" y="568955"/>
                </a:cubicBezTo>
                <a:cubicBezTo>
                  <a:pt x="355514" y="579055"/>
                  <a:pt x="368980" y="590838"/>
                  <a:pt x="382447" y="605987"/>
                </a:cubicBezTo>
                <a:cubicBezTo>
                  <a:pt x="397596" y="624504"/>
                  <a:pt x="397596" y="659853"/>
                  <a:pt x="397596" y="690152"/>
                </a:cubicBezTo>
                <a:lnTo>
                  <a:pt x="397596" y="791150"/>
                </a:lnTo>
                <a:lnTo>
                  <a:pt x="320165" y="791150"/>
                </a:lnTo>
                <a:cubicBezTo>
                  <a:pt x="320165" y="666586"/>
                  <a:pt x="259566" y="659853"/>
                  <a:pt x="252833" y="656486"/>
                </a:cubicBezTo>
                <a:cubicBezTo>
                  <a:pt x="227583" y="649753"/>
                  <a:pt x="161935" y="614404"/>
                  <a:pt x="146785" y="543705"/>
                </a:cubicBezTo>
                <a:cubicBezTo>
                  <a:pt x="145102" y="540339"/>
                  <a:pt x="145102" y="535289"/>
                  <a:pt x="145102" y="531922"/>
                </a:cubicBezTo>
                <a:cubicBezTo>
                  <a:pt x="116486" y="491523"/>
                  <a:pt x="118169" y="435974"/>
                  <a:pt x="150151" y="397258"/>
                </a:cubicBezTo>
                <a:cubicBezTo>
                  <a:pt x="146785" y="385475"/>
                  <a:pt x="145102" y="373692"/>
                  <a:pt x="145102" y="361909"/>
                </a:cubicBezTo>
                <a:cubicBezTo>
                  <a:pt x="145102" y="308044"/>
                  <a:pt x="183817" y="260911"/>
                  <a:pt x="237683" y="250811"/>
                </a:cubicBezTo>
                <a:cubicBezTo>
                  <a:pt x="254516" y="203679"/>
                  <a:pt x="298282" y="171696"/>
                  <a:pt x="347097" y="173380"/>
                </a:cubicBezTo>
                <a:cubicBezTo>
                  <a:pt x="355514" y="173380"/>
                  <a:pt x="365614" y="175063"/>
                  <a:pt x="374030" y="176746"/>
                </a:cubicBezTo>
                <a:cubicBezTo>
                  <a:pt x="394230" y="153180"/>
                  <a:pt x="422846" y="139714"/>
                  <a:pt x="454828" y="136347"/>
                </a:cubicBezTo>
                <a:cubicBezTo>
                  <a:pt x="486811" y="134664"/>
                  <a:pt x="517110" y="144764"/>
                  <a:pt x="540677" y="166646"/>
                </a:cubicBezTo>
                <a:cubicBezTo>
                  <a:pt x="570976" y="146447"/>
                  <a:pt x="608009" y="141397"/>
                  <a:pt x="641674" y="151497"/>
                </a:cubicBezTo>
                <a:cubicBezTo>
                  <a:pt x="677024" y="161597"/>
                  <a:pt x="703957" y="188529"/>
                  <a:pt x="715740" y="222195"/>
                </a:cubicBezTo>
                <a:lnTo>
                  <a:pt x="722473" y="222195"/>
                </a:lnTo>
                <a:cubicBezTo>
                  <a:pt x="786438" y="222195"/>
                  <a:pt x="836937" y="272694"/>
                  <a:pt x="838620" y="336660"/>
                </a:cubicBezTo>
                <a:lnTo>
                  <a:pt x="838620" y="341709"/>
                </a:lnTo>
                <a:cubicBezTo>
                  <a:pt x="877336" y="363592"/>
                  <a:pt x="899219" y="405675"/>
                  <a:pt x="895852" y="449441"/>
                </a:cubicBezTo>
                <a:cubicBezTo>
                  <a:pt x="882386" y="508356"/>
                  <a:pt x="830204" y="553805"/>
                  <a:pt x="769605" y="552122"/>
                </a:cubicBezTo>
                <a:close/>
                <a:moveTo>
                  <a:pt x="1128148" y="728868"/>
                </a:moveTo>
                <a:lnTo>
                  <a:pt x="1012000" y="528556"/>
                </a:lnTo>
                <a:lnTo>
                  <a:pt x="1012000" y="521822"/>
                </a:lnTo>
                <a:cubicBezTo>
                  <a:pt x="1018733" y="336660"/>
                  <a:pt x="924469" y="163280"/>
                  <a:pt x="764555" y="70699"/>
                </a:cubicBezTo>
                <a:cubicBezTo>
                  <a:pt x="604642" y="-23566"/>
                  <a:pt x="407696" y="-23566"/>
                  <a:pt x="247783" y="70699"/>
                </a:cubicBezTo>
                <a:cubicBezTo>
                  <a:pt x="87869" y="163280"/>
                  <a:pt x="-6395" y="336660"/>
                  <a:pt x="338" y="521822"/>
                </a:cubicBezTo>
                <a:cubicBezTo>
                  <a:pt x="338" y="680052"/>
                  <a:pt x="72720" y="829866"/>
                  <a:pt x="198967" y="925814"/>
                </a:cubicBezTo>
                <a:lnTo>
                  <a:pt x="198967" y="1346638"/>
                </a:lnTo>
                <a:lnTo>
                  <a:pt x="730889" y="1346638"/>
                </a:lnTo>
                <a:lnTo>
                  <a:pt x="730889" y="1146326"/>
                </a:lnTo>
                <a:lnTo>
                  <a:pt x="813371" y="1146326"/>
                </a:lnTo>
                <a:cubicBezTo>
                  <a:pt x="867236" y="1146326"/>
                  <a:pt x="917735" y="1126126"/>
                  <a:pt x="954768" y="1087410"/>
                </a:cubicBezTo>
                <a:cubicBezTo>
                  <a:pt x="991801" y="1050378"/>
                  <a:pt x="1012000" y="998196"/>
                  <a:pt x="1012000" y="946013"/>
                </a:cubicBezTo>
                <a:lnTo>
                  <a:pt x="1012000" y="845016"/>
                </a:lnTo>
                <a:lnTo>
                  <a:pt x="1086065" y="845016"/>
                </a:lnTo>
                <a:cubicBezTo>
                  <a:pt x="1129831" y="841649"/>
                  <a:pt x="1168547" y="791150"/>
                  <a:pt x="1128148" y="728868"/>
                </a:cubicBezTo>
                <a:close/>
              </a:path>
            </a:pathLst>
          </a:custGeom>
          <a:solidFill>
            <a:srgbClr val="000000"/>
          </a:solidFill>
          <a:ln w="167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0" descr="Eye with solid fill">
            <a:extLst>
              <a:ext uri="{FF2B5EF4-FFF2-40B4-BE49-F238E27FC236}">
                <a16:creationId xmlns:a16="http://schemas.microsoft.com/office/drawing/2014/main" id="{F9650D08-27A8-9740-A07B-41BB62982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4674" y="2927293"/>
            <a:ext cx="649697" cy="649697"/>
          </a:xfrm>
          <a:prstGeom prst="rect">
            <a:avLst/>
          </a:prstGeom>
        </p:spPr>
      </p:pic>
      <p:pic>
        <p:nvPicPr>
          <p:cNvPr id="13" name="Graphic 12" descr="Ear with solid fill">
            <a:extLst>
              <a:ext uri="{FF2B5EF4-FFF2-40B4-BE49-F238E27FC236}">
                <a16:creationId xmlns:a16="http://schemas.microsoft.com/office/drawing/2014/main" id="{D26047C5-4F78-D341-86F5-316EBA883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6268" y="2927293"/>
            <a:ext cx="649697" cy="6496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589DE0-CB25-9545-A9AB-339765A83FC4}"/>
              </a:ext>
            </a:extLst>
          </p:cNvPr>
          <p:cNvSpPr txBox="1"/>
          <p:nvPr/>
        </p:nvSpPr>
        <p:spPr>
          <a:xfrm>
            <a:off x="4272041" y="1727278"/>
            <a:ext cx="1435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1B2DAF-7633-7D45-890F-53B11BE15F58}"/>
              </a:ext>
            </a:extLst>
          </p:cNvPr>
          <p:cNvCxnSpPr>
            <a:cxnSpLocks/>
          </p:cNvCxnSpPr>
          <p:nvPr/>
        </p:nvCxnSpPr>
        <p:spPr>
          <a:xfrm>
            <a:off x="4872980" y="2238703"/>
            <a:ext cx="1326128" cy="1755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C5A1E1-402C-CE4B-ABB5-050D3BE2393C}"/>
              </a:ext>
            </a:extLst>
          </p:cNvPr>
          <p:cNvCxnSpPr>
            <a:cxnSpLocks/>
          </p:cNvCxnSpPr>
          <p:nvPr/>
        </p:nvCxnSpPr>
        <p:spPr>
          <a:xfrm flipH="1">
            <a:off x="7483367" y="2393730"/>
            <a:ext cx="1446487" cy="16002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70339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911</TotalTime>
  <Words>394</Words>
  <Application>Microsoft Macintosh PowerPoint</Application>
  <PresentationFormat>Widescreen</PresentationFormat>
  <Paragraphs>48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Corbel</vt:lpstr>
      <vt:lpstr>Helvetica</vt:lpstr>
      <vt:lpstr>Wingdings 2</vt:lpstr>
      <vt:lpstr>Frame</vt:lpstr>
      <vt:lpstr>Blog #1 – Principals of Multimedia Learning</vt:lpstr>
      <vt:lpstr>Dual Coding Theory</vt:lpstr>
      <vt:lpstr>What is Dual Coding Theory?</vt:lpstr>
      <vt:lpstr>Benefits of Dual Coding Theory</vt:lpstr>
      <vt:lpstr>How does Coding Theory affect the creation of PowerPoints?</vt:lpstr>
      <vt:lpstr>PowerPoint Presentation</vt:lpstr>
      <vt:lpstr>PowerPoint Presentation</vt:lpstr>
      <vt:lpstr>PowerPoint Presentation</vt:lpstr>
      <vt:lpstr>An example of Dual Coding in PowerPoint:</vt:lpstr>
      <vt:lpstr>Dual Coding can also make PowerPoints:</vt:lpstr>
      <vt:lpstr>Dual Coding can also make PowerPoints:</vt:lpstr>
      <vt:lpstr>Dual Coding can also make PowerPoints:</vt:lpstr>
      <vt:lpstr>Dual Coding can also make PowerPoints:</vt:lpstr>
      <vt:lpstr>Dual Coding can also make PowerPoints: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Blog #1 – Principals of Multimedia Learning</dc:title>
  <dc:creator>IMAD  NAJWA Halabi</dc:creator>
  <cp:lastModifiedBy>IMAD  NAJWA Halabi</cp:lastModifiedBy>
  <cp:revision>23</cp:revision>
  <dcterms:created xsi:type="dcterms:W3CDTF">2021-05-19T06:11:22Z</dcterms:created>
  <dcterms:modified xsi:type="dcterms:W3CDTF">2021-06-09T22:50:54Z</dcterms:modified>
</cp:coreProperties>
</file>